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Glacial Indifference" panose="020B0604020202020204" charset="0"/>
      <p:regular r:id="rId13"/>
    </p:embeddedFont>
    <p:embeddedFont>
      <p:font typeface="Glacial Indifference Bold" panose="020B0604020202020204" charset="0"/>
      <p:regular r:id="rId14"/>
    </p:embeddedFont>
    <p:embeddedFont>
      <p:font typeface="The Seasons" panose="020B0604020202020204" charset="0"/>
      <p:regular r:id="rId15"/>
    </p:embeddedFont>
    <p:embeddedFont>
      <p:font typeface="The Seasons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11370454" y="0"/>
            <a:ext cx="6917546" cy="10287000"/>
            <a:chOff x="0" y="0"/>
            <a:chExt cx="9223395" cy="13716000"/>
          </a:xfrm>
        </p:grpSpPr>
        <p:pic>
          <p:nvPicPr>
            <p:cNvPr id="3" name="Picture 3"/>
            <p:cNvPicPr>
              <a:picLocks noChangeAspect="1"/>
            </p:cNvPicPr>
            <p:nvPr/>
          </p:nvPicPr>
          <p:blipFill>
            <a:blip r:embed="rId2"/>
            <a:srcRect t="15852" b="14440"/>
            <a:stretch>
              <a:fillRect/>
            </a:stretch>
          </p:blipFill>
          <p:spPr>
            <a:xfrm>
              <a:off x="0" y="0"/>
              <a:ext cx="9223395" cy="13716000"/>
            </a:xfrm>
            <a:prstGeom prst="rect">
              <a:avLst/>
            </a:prstGeom>
          </p:spPr>
        </p:pic>
      </p:grpSp>
      <p:sp>
        <p:nvSpPr>
          <p:cNvPr id="4" name="TextBox 4"/>
          <p:cNvSpPr txBox="1"/>
          <p:nvPr/>
        </p:nvSpPr>
        <p:spPr>
          <a:xfrm>
            <a:off x="1668962" y="2194673"/>
            <a:ext cx="9701491" cy="3053660"/>
          </a:xfrm>
          <a:prstGeom prst="rect">
            <a:avLst/>
          </a:prstGeom>
        </p:spPr>
        <p:txBody>
          <a:bodyPr lIns="0" tIns="0" rIns="0" bIns="0" rtlCol="0" anchor="t">
            <a:spAutoFit/>
          </a:bodyPr>
          <a:lstStyle/>
          <a:p>
            <a:pPr algn="l">
              <a:lnSpc>
                <a:spcPts val="12010"/>
              </a:lnSpc>
            </a:pPr>
            <a:r>
              <a:rPr lang="en-US" sz="9608">
                <a:solidFill>
                  <a:srgbClr val="866255"/>
                </a:solidFill>
                <a:latin typeface="The Seasons"/>
                <a:ea typeface="The Seasons"/>
                <a:cs typeface="The Seasons"/>
                <a:sym typeface="The Seasons"/>
              </a:rPr>
              <a:t>VCET EXPLORERS</a:t>
            </a:r>
          </a:p>
        </p:txBody>
      </p:sp>
      <p:sp>
        <p:nvSpPr>
          <p:cNvPr id="5" name="TextBox 5"/>
          <p:cNvSpPr txBox="1"/>
          <p:nvPr/>
        </p:nvSpPr>
        <p:spPr>
          <a:xfrm>
            <a:off x="1668962" y="5642119"/>
            <a:ext cx="5155739" cy="1441979"/>
          </a:xfrm>
          <a:prstGeom prst="rect">
            <a:avLst/>
          </a:prstGeom>
        </p:spPr>
        <p:txBody>
          <a:bodyPr lIns="0" tIns="0" rIns="0" bIns="0" rtlCol="0" anchor="t">
            <a:spAutoFit/>
          </a:bodyPr>
          <a:lstStyle/>
          <a:p>
            <a:pPr algn="l">
              <a:lnSpc>
                <a:spcPts val="5794"/>
              </a:lnSpc>
            </a:pPr>
            <a:r>
              <a:rPr lang="en-US" sz="4139" spc="504">
                <a:solidFill>
                  <a:srgbClr val="866255"/>
                </a:solidFill>
                <a:latin typeface="Glacial Indifference"/>
                <a:ea typeface="Glacial Indifference"/>
                <a:cs typeface="Glacial Indifference"/>
                <a:sym typeface="Glacial Indifference"/>
              </a:rPr>
              <a:t>BY CSE DEPAETMENT</a:t>
            </a:r>
          </a:p>
        </p:txBody>
      </p:sp>
    </p:spTree>
  </p:cSld>
  <p:clrMapOvr>
    <a:masterClrMapping/>
  </p:clrMapOvr>
  <p:transition spd="slow" advClick="0" advTm="2000">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pic>
          <p:nvPicPr>
            <p:cNvPr id="3" name="Picture 3"/>
            <p:cNvPicPr>
              <a:picLocks noChangeAspect="1"/>
            </p:cNvPicPr>
            <p:nvPr/>
          </p:nvPicPr>
          <p:blipFill>
            <a:blip r:embed="rId2"/>
            <a:srcRect t="31250" b="31250"/>
            <a:stretch>
              <a:fillRect/>
            </a:stretch>
          </p:blipFill>
          <p:spPr>
            <a:xfrm>
              <a:off x="0" y="0"/>
              <a:ext cx="24384000" cy="13716000"/>
            </a:xfrm>
            <a:prstGeom prst="rect">
              <a:avLst/>
            </a:prstGeom>
          </p:spPr>
        </p:pic>
      </p:grpSp>
      <p:grpSp>
        <p:nvGrpSpPr>
          <p:cNvPr id="4" name="Group 4"/>
          <p:cNvGrpSpPr/>
          <p:nvPr/>
        </p:nvGrpSpPr>
        <p:grpSpPr>
          <a:xfrm>
            <a:off x="2300365" y="2524202"/>
            <a:ext cx="13687270" cy="5238597"/>
            <a:chOff x="0" y="0"/>
            <a:chExt cx="3604878" cy="1379713"/>
          </a:xfrm>
        </p:grpSpPr>
        <p:sp>
          <p:nvSpPr>
            <p:cNvPr id="5" name="Freeform 5"/>
            <p:cNvSpPr/>
            <p:nvPr/>
          </p:nvSpPr>
          <p:spPr>
            <a:xfrm>
              <a:off x="0" y="0"/>
              <a:ext cx="3604878" cy="1379713"/>
            </a:xfrm>
            <a:custGeom>
              <a:avLst/>
              <a:gdLst/>
              <a:ahLst/>
              <a:cxnLst/>
              <a:rect l="l" t="t" r="r" b="b"/>
              <a:pathLst>
                <a:path w="3604878" h="1379713">
                  <a:moveTo>
                    <a:pt x="0" y="0"/>
                  </a:moveTo>
                  <a:lnTo>
                    <a:pt x="3604878" y="0"/>
                  </a:lnTo>
                  <a:lnTo>
                    <a:pt x="3604878" y="1379713"/>
                  </a:lnTo>
                  <a:lnTo>
                    <a:pt x="0" y="1379713"/>
                  </a:lnTo>
                  <a:close/>
                </a:path>
              </a:pathLst>
            </a:custGeom>
            <a:solidFill>
              <a:srgbClr val="F4EEE7"/>
            </a:solidFill>
          </p:spPr>
        </p:sp>
        <p:sp>
          <p:nvSpPr>
            <p:cNvPr id="6" name="TextBox 6"/>
            <p:cNvSpPr txBox="1"/>
            <p:nvPr/>
          </p:nvSpPr>
          <p:spPr>
            <a:xfrm>
              <a:off x="0" y="-47625"/>
              <a:ext cx="3604878" cy="1427338"/>
            </a:xfrm>
            <a:prstGeom prst="rect">
              <a:avLst/>
            </a:prstGeom>
          </p:spPr>
          <p:txBody>
            <a:bodyPr lIns="50800" tIns="50800" rIns="50800" bIns="50800" rtlCol="0" anchor="ctr"/>
            <a:lstStyle/>
            <a:p>
              <a:pPr algn="ctr">
                <a:lnSpc>
                  <a:spcPts val="3079"/>
                </a:lnSpc>
              </a:pPr>
              <a:endParaRPr/>
            </a:p>
          </p:txBody>
        </p:sp>
      </p:grpSp>
      <p:sp>
        <p:nvSpPr>
          <p:cNvPr id="7" name="TextBox 7"/>
          <p:cNvSpPr txBox="1"/>
          <p:nvPr/>
        </p:nvSpPr>
        <p:spPr>
          <a:xfrm>
            <a:off x="3348027" y="4151630"/>
            <a:ext cx="11591946" cy="1783714"/>
          </a:xfrm>
          <a:prstGeom prst="rect">
            <a:avLst/>
          </a:prstGeom>
        </p:spPr>
        <p:txBody>
          <a:bodyPr lIns="0" tIns="0" rIns="0" bIns="0" rtlCol="0" anchor="t">
            <a:spAutoFit/>
          </a:bodyPr>
          <a:lstStyle/>
          <a:p>
            <a:pPr algn="ctr">
              <a:lnSpc>
                <a:spcPts val="14560"/>
              </a:lnSpc>
            </a:pPr>
            <a:r>
              <a:rPr lang="en-US" sz="10400">
                <a:solidFill>
                  <a:srgbClr val="866255"/>
                </a:solidFill>
                <a:latin typeface="Glacial Indifference"/>
                <a:ea typeface="Glacial Indifference"/>
                <a:cs typeface="Glacial Indifference"/>
                <a:sym typeface="Glacial Indifference"/>
              </a:rPr>
              <a:t>ANY QUESTION?</a:t>
            </a:r>
          </a:p>
        </p:txBody>
      </p:sp>
    </p:spTree>
  </p:cSld>
  <p:clrMapOvr>
    <a:masterClrMapping/>
  </p:clrMapOvr>
  <p:transition spd="slow" advTm="2000">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612893" cy="10287000"/>
            <a:chOff x="0" y="0"/>
            <a:chExt cx="10150524" cy="13716000"/>
          </a:xfrm>
        </p:grpSpPr>
        <p:pic>
          <p:nvPicPr>
            <p:cNvPr id="3" name="Picture 3"/>
            <p:cNvPicPr>
              <a:picLocks noChangeAspect="1"/>
            </p:cNvPicPr>
            <p:nvPr/>
          </p:nvPicPr>
          <p:blipFill>
            <a:blip r:embed="rId2"/>
            <a:srcRect t="4957" b="4957"/>
            <a:stretch>
              <a:fillRect/>
            </a:stretch>
          </p:blipFill>
          <p:spPr>
            <a:xfrm>
              <a:off x="0" y="0"/>
              <a:ext cx="10150524" cy="13716000"/>
            </a:xfrm>
            <a:prstGeom prst="rect">
              <a:avLst/>
            </a:prstGeom>
          </p:spPr>
        </p:pic>
      </p:grpSp>
      <p:sp>
        <p:nvSpPr>
          <p:cNvPr id="4" name="TextBox 4"/>
          <p:cNvSpPr txBox="1"/>
          <p:nvPr/>
        </p:nvSpPr>
        <p:spPr>
          <a:xfrm>
            <a:off x="9541592" y="3544463"/>
            <a:ext cx="7717708" cy="1529660"/>
          </a:xfrm>
          <a:prstGeom prst="rect">
            <a:avLst/>
          </a:prstGeom>
        </p:spPr>
        <p:txBody>
          <a:bodyPr lIns="0" tIns="0" rIns="0" bIns="0" rtlCol="0" anchor="t">
            <a:spAutoFit/>
          </a:bodyPr>
          <a:lstStyle/>
          <a:p>
            <a:pPr algn="l">
              <a:lnSpc>
                <a:spcPts val="12010"/>
              </a:lnSpc>
            </a:pPr>
            <a:r>
              <a:rPr lang="en-US" sz="9608">
                <a:solidFill>
                  <a:srgbClr val="866255"/>
                </a:solidFill>
                <a:latin typeface="The Seasons"/>
                <a:ea typeface="The Seasons"/>
                <a:cs typeface="The Seasons"/>
                <a:sym typeface="The Seasons"/>
              </a:rPr>
              <a:t>THANK YOU.</a:t>
            </a:r>
          </a:p>
        </p:txBody>
      </p:sp>
    </p:spTree>
  </p:cSld>
  <p:clrMapOvr>
    <a:masterClrMapping/>
  </p:clrMapOvr>
  <p:transition spd="slow" advTm="2000">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9708633" y="3277345"/>
            <a:ext cx="3528563" cy="3528563"/>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t="-6953" b="-6953"/>
              </a:stretch>
            </a:blipFill>
          </p:spPr>
        </p:sp>
      </p:grpSp>
      <p:grpSp>
        <p:nvGrpSpPr>
          <p:cNvPr id="4" name="Group 4"/>
          <p:cNvGrpSpPr/>
          <p:nvPr/>
        </p:nvGrpSpPr>
        <p:grpSpPr>
          <a:xfrm>
            <a:off x="5376522" y="3277345"/>
            <a:ext cx="3528563" cy="352856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sp>
      </p:grpSp>
      <p:grpSp>
        <p:nvGrpSpPr>
          <p:cNvPr id="6" name="Group 6"/>
          <p:cNvGrpSpPr/>
          <p:nvPr/>
        </p:nvGrpSpPr>
        <p:grpSpPr>
          <a:xfrm>
            <a:off x="1028700" y="3277345"/>
            <a:ext cx="3528563" cy="352856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0164" t="-100149" r="-31805" b="-52242"/>
              </a:stretch>
            </a:blipFill>
          </p:spPr>
        </p:sp>
      </p:grpSp>
      <p:grpSp>
        <p:nvGrpSpPr>
          <p:cNvPr id="8" name="Group 8"/>
          <p:cNvGrpSpPr/>
          <p:nvPr/>
        </p:nvGrpSpPr>
        <p:grpSpPr>
          <a:xfrm>
            <a:off x="13885305" y="3277345"/>
            <a:ext cx="3528563" cy="35285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t="-3209" b="-25051"/>
              </a:stretch>
            </a:blipFill>
          </p:spPr>
        </p:sp>
      </p:grpSp>
      <p:sp>
        <p:nvSpPr>
          <p:cNvPr id="10" name="TextBox 10"/>
          <p:cNvSpPr txBox="1"/>
          <p:nvPr/>
        </p:nvSpPr>
        <p:spPr>
          <a:xfrm>
            <a:off x="3885199" y="1414625"/>
            <a:ext cx="10517602" cy="1296894"/>
          </a:xfrm>
          <a:prstGeom prst="rect">
            <a:avLst/>
          </a:prstGeom>
        </p:spPr>
        <p:txBody>
          <a:bodyPr lIns="0" tIns="0" rIns="0" bIns="0" rtlCol="0" anchor="t">
            <a:spAutoFit/>
          </a:bodyPr>
          <a:lstStyle/>
          <a:p>
            <a:pPr algn="ctr">
              <a:lnSpc>
                <a:spcPts val="9544"/>
              </a:lnSpc>
            </a:pPr>
            <a:r>
              <a:rPr lang="en-US" sz="8088" b="1">
                <a:solidFill>
                  <a:srgbClr val="866255"/>
                </a:solidFill>
                <a:latin typeface="The Seasons Bold"/>
                <a:ea typeface="The Seasons Bold"/>
                <a:cs typeface="The Seasons Bold"/>
                <a:sym typeface="The Seasons Bold"/>
              </a:rPr>
              <a:t>THE TEAM</a:t>
            </a:r>
          </a:p>
        </p:txBody>
      </p:sp>
      <p:sp>
        <p:nvSpPr>
          <p:cNvPr id="11" name="TextBox 11"/>
          <p:cNvSpPr txBox="1"/>
          <p:nvPr/>
        </p:nvSpPr>
        <p:spPr>
          <a:xfrm>
            <a:off x="10019510" y="7102493"/>
            <a:ext cx="3217686" cy="398780"/>
          </a:xfrm>
          <a:prstGeom prst="rect">
            <a:avLst/>
          </a:prstGeom>
        </p:spPr>
        <p:txBody>
          <a:bodyPr lIns="0" tIns="0" rIns="0" bIns="0" rtlCol="0" anchor="t">
            <a:spAutoFit/>
          </a:bodyPr>
          <a:lstStyle/>
          <a:p>
            <a:pPr algn="ctr">
              <a:lnSpc>
                <a:spcPts val="3220"/>
              </a:lnSpc>
            </a:pPr>
            <a:r>
              <a:rPr lang="en-US" sz="2300" b="1">
                <a:solidFill>
                  <a:srgbClr val="866255"/>
                </a:solidFill>
                <a:latin typeface="Glacial Indifference Bold"/>
                <a:ea typeface="Glacial Indifference Bold"/>
                <a:cs typeface="Glacial Indifference Bold"/>
                <a:sym typeface="Glacial Indifference Bold"/>
              </a:rPr>
              <a:t>VISHWARAMANAJUM V</a:t>
            </a:r>
          </a:p>
        </p:txBody>
      </p:sp>
      <p:sp>
        <p:nvSpPr>
          <p:cNvPr id="12" name="TextBox 12"/>
          <p:cNvSpPr txBox="1"/>
          <p:nvPr/>
        </p:nvSpPr>
        <p:spPr>
          <a:xfrm>
            <a:off x="14041614" y="7102493"/>
            <a:ext cx="3217686" cy="398780"/>
          </a:xfrm>
          <a:prstGeom prst="rect">
            <a:avLst/>
          </a:prstGeom>
        </p:spPr>
        <p:txBody>
          <a:bodyPr lIns="0" tIns="0" rIns="0" bIns="0" rtlCol="0" anchor="t">
            <a:spAutoFit/>
          </a:bodyPr>
          <a:lstStyle/>
          <a:p>
            <a:pPr algn="ctr">
              <a:lnSpc>
                <a:spcPts val="3220"/>
              </a:lnSpc>
            </a:pPr>
            <a:r>
              <a:rPr lang="en-US" sz="2300" b="1">
                <a:solidFill>
                  <a:srgbClr val="866255"/>
                </a:solidFill>
                <a:latin typeface="Glacial Indifference Bold"/>
                <a:ea typeface="Glacial Indifference Bold"/>
                <a:cs typeface="Glacial Indifference Bold"/>
                <a:sym typeface="Glacial Indifference Bold"/>
              </a:rPr>
              <a:t>YOGESH K</a:t>
            </a:r>
          </a:p>
        </p:txBody>
      </p:sp>
      <p:sp>
        <p:nvSpPr>
          <p:cNvPr id="13" name="TextBox 13"/>
          <p:cNvSpPr txBox="1"/>
          <p:nvPr/>
        </p:nvSpPr>
        <p:spPr>
          <a:xfrm>
            <a:off x="5687399" y="7102494"/>
            <a:ext cx="3217686" cy="398780"/>
          </a:xfrm>
          <a:prstGeom prst="rect">
            <a:avLst/>
          </a:prstGeom>
        </p:spPr>
        <p:txBody>
          <a:bodyPr lIns="0" tIns="0" rIns="0" bIns="0" rtlCol="0" anchor="t">
            <a:spAutoFit/>
          </a:bodyPr>
          <a:lstStyle/>
          <a:p>
            <a:pPr algn="ctr">
              <a:lnSpc>
                <a:spcPts val="3220"/>
              </a:lnSpc>
            </a:pPr>
            <a:r>
              <a:rPr lang="en-US" sz="2300" b="1">
                <a:solidFill>
                  <a:srgbClr val="866255"/>
                </a:solidFill>
                <a:latin typeface="Glacial Indifference Bold"/>
                <a:ea typeface="Glacial Indifference Bold"/>
                <a:cs typeface="Glacial Indifference Bold"/>
                <a:sym typeface="Glacial Indifference Bold"/>
              </a:rPr>
              <a:t>SURIYA N</a:t>
            </a:r>
          </a:p>
        </p:txBody>
      </p:sp>
      <p:sp>
        <p:nvSpPr>
          <p:cNvPr id="14" name="TextBox 14"/>
          <p:cNvSpPr txBox="1"/>
          <p:nvPr/>
        </p:nvSpPr>
        <p:spPr>
          <a:xfrm>
            <a:off x="1339577" y="7102493"/>
            <a:ext cx="3217686" cy="398780"/>
          </a:xfrm>
          <a:prstGeom prst="rect">
            <a:avLst/>
          </a:prstGeom>
        </p:spPr>
        <p:txBody>
          <a:bodyPr lIns="0" tIns="0" rIns="0" bIns="0" rtlCol="0" anchor="t">
            <a:spAutoFit/>
          </a:bodyPr>
          <a:lstStyle/>
          <a:p>
            <a:pPr algn="ctr">
              <a:lnSpc>
                <a:spcPts val="3220"/>
              </a:lnSpc>
            </a:pPr>
            <a:r>
              <a:rPr lang="en-US" sz="2300" b="1">
                <a:solidFill>
                  <a:srgbClr val="866255"/>
                </a:solidFill>
                <a:latin typeface="Glacial Indifference Bold"/>
                <a:ea typeface="Glacial Indifference Bold"/>
                <a:cs typeface="Glacial Indifference Bold"/>
                <a:sym typeface="Glacial Indifference Bold"/>
              </a:rPr>
              <a:t>SHAMRUTHYAGOPAL N</a:t>
            </a:r>
          </a:p>
        </p:txBody>
      </p:sp>
    </p:spTree>
  </p:cSld>
  <p:clrMapOvr>
    <a:masterClrMapping/>
  </p:clrMapOvr>
  <p:transition spd="slow" advTm="2000">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16135623" y="0"/>
            <a:ext cx="2152377" cy="10287000"/>
            <a:chOff x="0" y="0"/>
            <a:chExt cx="2869836" cy="13716000"/>
          </a:xfrm>
        </p:grpSpPr>
        <p:pic>
          <p:nvPicPr>
            <p:cNvPr id="3" name="Picture 3"/>
            <p:cNvPicPr>
              <a:picLocks noChangeAspect="1"/>
            </p:cNvPicPr>
            <p:nvPr/>
          </p:nvPicPr>
          <p:blipFill>
            <a:blip r:embed="rId2"/>
            <a:srcRect l="34297" r="34297"/>
            <a:stretch>
              <a:fillRect/>
            </a:stretch>
          </p:blipFill>
          <p:spPr>
            <a:xfrm>
              <a:off x="0" y="0"/>
              <a:ext cx="2869836" cy="13716000"/>
            </a:xfrm>
            <a:prstGeom prst="rect">
              <a:avLst/>
            </a:prstGeom>
          </p:spPr>
        </p:pic>
      </p:grpSp>
      <p:grpSp>
        <p:nvGrpSpPr>
          <p:cNvPr id="4" name="Group 4"/>
          <p:cNvGrpSpPr/>
          <p:nvPr/>
        </p:nvGrpSpPr>
        <p:grpSpPr>
          <a:xfrm>
            <a:off x="0" y="0"/>
            <a:ext cx="2152377" cy="10287000"/>
            <a:chOff x="0" y="0"/>
            <a:chExt cx="2869836" cy="13716000"/>
          </a:xfrm>
        </p:grpSpPr>
        <p:pic>
          <p:nvPicPr>
            <p:cNvPr id="5" name="Picture 5"/>
            <p:cNvPicPr>
              <a:picLocks noChangeAspect="1"/>
            </p:cNvPicPr>
            <p:nvPr/>
          </p:nvPicPr>
          <p:blipFill>
            <a:blip r:embed="rId3"/>
            <a:srcRect l="34297" r="34297"/>
            <a:stretch>
              <a:fillRect/>
            </a:stretch>
          </p:blipFill>
          <p:spPr>
            <a:xfrm>
              <a:off x="0" y="0"/>
              <a:ext cx="2869836" cy="13716000"/>
            </a:xfrm>
            <a:prstGeom prst="rect">
              <a:avLst/>
            </a:prstGeom>
          </p:spPr>
        </p:pic>
      </p:grpSp>
      <p:sp>
        <p:nvSpPr>
          <p:cNvPr id="6" name="TextBox 6"/>
          <p:cNvSpPr txBox="1"/>
          <p:nvPr/>
        </p:nvSpPr>
        <p:spPr>
          <a:xfrm>
            <a:off x="3885199" y="1544756"/>
            <a:ext cx="10517602" cy="2470374"/>
          </a:xfrm>
          <a:prstGeom prst="rect">
            <a:avLst/>
          </a:prstGeom>
        </p:spPr>
        <p:txBody>
          <a:bodyPr lIns="0" tIns="0" rIns="0" bIns="0" rtlCol="0" anchor="t">
            <a:spAutoFit/>
          </a:bodyPr>
          <a:lstStyle/>
          <a:p>
            <a:pPr algn="ctr">
              <a:lnSpc>
                <a:spcPts val="9544"/>
              </a:lnSpc>
            </a:pPr>
            <a:r>
              <a:rPr lang="en-US" sz="8088" b="1">
                <a:solidFill>
                  <a:srgbClr val="866255"/>
                </a:solidFill>
                <a:latin typeface="The Seasons Bold"/>
                <a:ea typeface="The Seasons Bold"/>
                <a:cs typeface="The Seasons Bold"/>
                <a:sym typeface="The Seasons Bold"/>
              </a:rPr>
              <a:t>ORIGIN OF THE CREATIVE IDEA</a:t>
            </a:r>
          </a:p>
        </p:txBody>
      </p:sp>
      <p:sp>
        <p:nvSpPr>
          <p:cNvPr id="7" name="TextBox 7"/>
          <p:cNvSpPr txBox="1"/>
          <p:nvPr/>
        </p:nvSpPr>
        <p:spPr>
          <a:xfrm>
            <a:off x="3646270" y="4643604"/>
            <a:ext cx="10995460" cy="5020310"/>
          </a:xfrm>
          <a:prstGeom prst="rect">
            <a:avLst/>
          </a:prstGeom>
        </p:spPr>
        <p:txBody>
          <a:bodyPr lIns="0" tIns="0" rIns="0" bIns="0" rtlCol="0" anchor="t">
            <a:spAutoFit/>
          </a:bodyPr>
          <a:lstStyle/>
          <a:p>
            <a:pPr algn="just">
              <a:lnSpc>
                <a:spcPts val="3639"/>
              </a:lnSpc>
            </a:pPr>
            <a:r>
              <a:rPr lang="en-US" sz="2599">
                <a:solidFill>
                  <a:srgbClr val="866255"/>
                </a:solidFill>
                <a:latin typeface="Glacial Indifference"/>
                <a:ea typeface="Glacial Indifference"/>
                <a:cs typeface="Glacial Indifference"/>
                <a:sym typeface="Glacial Indifference"/>
              </a:rPr>
              <a:t>The origin of the creative idea for visualizing your college in 3D modeling stems from the desire to create a realistic and interactive representation of the campus. This idea may be driven by the need to provide an immersive experience for students, staff, and visitors, allowing them to explore the college virtually. Additionally, it serves an educational purpose, helping new students familiarize themselves with the campus layout before arriving. The project could also be inspired by the goal of preserving the college’s architectural details for future reference. Furthermore, advancements in 3D modeling technology offer an innovative way to enhance visualization, making it an exciting challenge for those interested in digital design and virtual environments.</a:t>
            </a:r>
          </a:p>
        </p:txBody>
      </p:sp>
    </p:spTree>
  </p:cSld>
  <p:clrMapOvr>
    <a:masterClrMapping/>
  </p:clrMapOvr>
  <p:transition spd="slow" advTm="2000">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9618335" y="1835077"/>
            <a:ext cx="7348840" cy="2011700"/>
            <a:chOff x="0" y="0"/>
            <a:chExt cx="1935497" cy="529830"/>
          </a:xfrm>
        </p:grpSpPr>
        <p:sp>
          <p:nvSpPr>
            <p:cNvPr id="3" name="Freeform 3"/>
            <p:cNvSpPr/>
            <p:nvPr/>
          </p:nvSpPr>
          <p:spPr>
            <a:xfrm>
              <a:off x="0" y="0"/>
              <a:ext cx="1935497" cy="529830"/>
            </a:xfrm>
            <a:custGeom>
              <a:avLst/>
              <a:gdLst/>
              <a:ahLst/>
              <a:cxnLst/>
              <a:rect l="l" t="t" r="r" b="b"/>
              <a:pathLst>
                <a:path w="1935497" h="529830">
                  <a:moveTo>
                    <a:pt x="0" y="0"/>
                  </a:moveTo>
                  <a:lnTo>
                    <a:pt x="1935497" y="0"/>
                  </a:lnTo>
                  <a:lnTo>
                    <a:pt x="1935497" y="529830"/>
                  </a:lnTo>
                  <a:lnTo>
                    <a:pt x="0" y="529830"/>
                  </a:lnTo>
                  <a:close/>
                </a:path>
              </a:pathLst>
            </a:custGeom>
            <a:solidFill>
              <a:srgbClr val="AD947E"/>
            </a:solidFill>
          </p:spPr>
        </p:sp>
        <p:sp>
          <p:nvSpPr>
            <p:cNvPr id="4" name="TextBox 4"/>
            <p:cNvSpPr txBox="1"/>
            <p:nvPr/>
          </p:nvSpPr>
          <p:spPr>
            <a:xfrm>
              <a:off x="0" y="-38100"/>
              <a:ext cx="1935497" cy="56793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618335" y="4208440"/>
            <a:ext cx="7348840" cy="2011700"/>
            <a:chOff x="0" y="0"/>
            <a:chExt cx="1935497" cy="529830"/>
          </a:xfrm>
        </p:grpSpPr>
        <p:sp>
          <p:nvSpPr>
            <p:cNvPr id="6" name="Freeform 6"/>
            <p:cNvSpPr/>
            <p:nvPr/>
          </p:nvSpPr>
          <p:spPr>
            <a:xfrm>
              <a:off x="0" y="0"/>
              <a:ext cx="1935497" cy="529830"/>
            </a:xfrm>
            <a:custGeom>
              <a:avLst/>
              <a:gdLst/>
              <a:ahLst/>
              <a:cxnLst/>
              <a:rect l="l" t="t" r="r" b="b"/>
              <a:pathLst>
                <a:path w="1935497" h="529830">
                  <a:moveTo>
                    <a:pt x="0" y="0"/>
                  </a:moveTo>
                  <a:lnTo>
                    <a:pt x="1935497" y="0"/>
                  </a:lnTo>
                  <a:lnTo>
                    <a:pt x="1935497" y="529830"/>
                  </a:lnTo>
                  <a:lnTo>
                    <a:pt x="0" y="529830"/>
                  </a:lnTo>
                  <a:close/>
                </a:path>
              </a:pathLst>
            </a:custGeom>
            <a:solidFill>
              <a:srgbClr val="AD947E"/>
            </a:solidFill>
          </p:spPr>
        </p:sp>
        <p:sp>
          <p:nvSpPr>
            <p:cNvPr id="7" name="TextBox 7"/>
            <p:cNvSpPr txBox="1"/>
            <p:nvPr/>
          </p:nvSpPr>
          <p:spPr>
            <a:xfrm>
              <a:off x="0" y="-38100"/>
              <a:ext cx="1935497" cy="56793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9618335" y="6581802"/>
            <a:ext cx="7348840" cy="2011700"/>
            <a:chOff x="0" y="0"/>
            <a:chExt cx="1935497" cy="529830"/>
          </a:xfrm>
        </p:grpSpPr>
        <p:sp>
          <p:nvSpPr>
            <p:cNvPr id="9" name="Freeform 9"/>
            <p:cNvSpPr/>
            <p:nvPr/>
          </p:nvSpPr>
          <p:spPr>
            <a:xfrm>
              <a:off x="0" y="0"/>
              <a:ext cx="1935497" cy="529830"/>
            </a:xfrm>
            <a:custGeom>
              <a:avLst/>
              <a:gdLst/>
              <a:ahLst/>
              <a:cxnLst/>
              <a:rect l="l" t="t" r="r" b="b"/>
              <a:pathLst>
                <a:path w="1935497" h="529830">
                  <a:moveTo>
                    <a:pt x="0" y="0"/>
                  </a:moveTo>
                  <a:lnTo>
                    <a:pt x="1935497" y="0"/>
                  </a:lnTo>
                  <a:lnTo>
                    <a:pt x="1935497" y="529830"/>
                  </a:lnTo>
                  <a:lnTo>
                    <a:pt x="0" y="529830"/>
                  </a:lnTo>
                  <a:close/>
                </a:path>
              </a:pathLst>
            </a:custGeom>
            <a:solidFill>
              <a:srgbClr val="AD947E"/>
            </a:solidFill>
          </p:spPr>
        </p:sp>
        <p:sp>
          <p:nvSpPr>
            <p:cNvPr id="10" name="TextBox 10"/>
            <p:cNvSpPr txBox="1"/>
            <p:nvPr/>
          </p:nvSpPr>
          <p:spPr>
            <a:xfrm>
              <a:off x="0" y="-38100"/>
              <a:ext cx="1935497" cy="56793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0" y="0"/>
            <a:ext cx="2949980" cy="10287000"/>
            <a:chOff x="0" y="0"/>
            <a:chExt cx="3933307" cy="13716000"/>
          </a:xfrm>
        </p:grpSpPr>
        <p:pic>
          <p:nvPicPr>
            <p:cNvPr id="12" name="Picture 12"/>
            <p:cNvPicPr>
              <a:picLocks noChangeAspect="1"/>
            </p:cNvPicPr>
            <p:nvPr/>
          </p:nvPicPr>
          <p:blipFill>
            <a:blip r:embed="rId2"/>
            <a:srcRect l="40447" r="40447"/>
            <a:stretch>
              <a:fillRect/>
            </a:stretch>
          </p:blipFill>
          <p:spPr>
            <a:xfrm>
              <a:off x="0" y="0"/>
              <a:ext cx="3933307" cy="13716000"/>
            </a:xfrm>
            <a:prstGeom prst="rect">
              <a:avLst/>
            </a:prstGeom>
          </p:spPr>
        </p:pic>
      </p:grpSp>
      <p:sp>
        <p:nvSpPr>
          <p:cNvPr id="13" name="TextBox 13"/>
          <p:cNvSpPr txBox="1"/>
          <p:nvPr/>
        </p:nvSpPr>
        <p:spPr>
          <a:xfrm>
            <a:off x="4216415" y="1703023"/>
            <a:ext cx="3608897" cy="1906220"/>
          </a:xfrm>
          <a:prstGeom prst="rect">
            <a:avLst/>
          </a:prstGeom>
        </p:spPr>
        <p:txBody>
          <a:bodyPr lIns="0" tIns="0" rIns="0" bIns="0" rtlCol="0" anchor="t">
            <a:spAutoFit/>
          </a:bodyPr>
          <a:lstStyle/>
          <a:p>
            <a:pPr algn="l">
              <a:lnSpc>
                <a:spcPts val="7493"/>
              </a:lnSpc>
            </a:pPr>
            <a:r>
              <a:rPr lang="en-US" sz="6350">
                <a:solidFill>
                  <a:srgbClr val="866255"/>
                </a:solidFill>
                <a:latin typeface="Glacial Indifference"/>
                <a:ea typeface="Glacial Indifference"/>
                <a:cs typeface="Glacial Indifference"/>
                <a:sym typeface="Glacial Indifference"/>
              </a:rPr>
              <a:t>Vision  &amp; Mission</a:t>
            </a:r>
          </a:p>
        </p:txBody>
      </p:sp>
      <p:sp>
        <p:nvSpPr>
          <p:cNvPr id="14" name="TextBox 14"/>
          <p:cNvSpPr txBox="1"/>
          <p:nvPr/>
        </p:nvSpPr>
        <p:spPr>
          <a:xfrm>
            <a:off x="4216415" y="4030391"/>
            <a:ext cx="4345951" cy="3191510"/>
          </a:xfrm>
          <a:prstGeom prst="rect">
            <a:avLst/>
          </a:prstGeom>
        </p:spPr>
        <p:txBody>
          <a:bodyPr lIns="0" tIns="0" rIns="0" bIns="0" rtlCol="0" anchor="t">
            <a:spAutoFit/>
          </a:bodyPr>
          <a:lstStyle/>
          <a:p>
            <a:pPr algn="just">
              <a:lnSpc>
                <a:spcPts val="3639"/>
              </a:lnSpc>
            </a:pPr>
            <a:r>
              <a:rPr lang="en-US" sz="2599">
                <a:solidFill>
                  <a:srgbClr val="866255"/>
                </a:solidFill>
                <a:latin typeface="Glacial Indifference"/>
                <a:ea typeface="Glacial Indifference"/>
                <a:cs typeface="Glacial Indifference"/>
                <a:sym typeface="Glacial Indifference"/>
              </a:rPr>
              <a:t>To create a highly detailed and interactive 3D model of the college that enhances visualization, navigation, and engagement, providing an immersive virtual experience for students, staff, and visitors.</a:t>
            </a:r>
          </a:p>
        </p:txBody>
      </p:sp>
      <p:sp>
        <p:nvSpPr>
          <p:cNvPr id="15" name="TextBox 15"/>
          <p:cNvSpPr txBox="1"/>
          <p:nvPr/>
        </p:nvSpPr>
        <p:spPr>
          <a:xfrm>
            <a:off x="10155535" y="2227874"/>
            <a:ext cx="1162482" cy="1104265"/>
          </a:xfrm>
          <a:prstGeom prst="rect">
            <a:avLst/>
          </a:prstGeom>
        </p:spPr>
        <p:txBody>
          <a:bodyPr lIns="0" tIns="0" rIns="0" bIns="0" rtlCol="0" anchor="t">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1.</a:t>
            </a:r>
          </a:p>
        </p:txBody>
      </p:sp>
      <p:sp>
        <p:nvSpPr>
          <p:cNvPr id="16" name="TextBox 16"/>
          <p:cNvSpPr txBox="1"/>
          <p:nvPr/>
        </p:nvSpPr>
        <p:spPr>
          <a:xfrm>
            <a:off x="10155535" y="4595482"/>
            <a:ext cx="1162482" cy="1104265"/>
          </a:xfrm>
          <a:prstGeom prst="rect">
            <a:avLst/>
          </a:prstGeom>
        </p:spPr>
        <p:txBody>
          <a:bodyPr lIns="0" tIns="0" rIns="0" bIns="0" rtlCol="0" anchor="t">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2.</a:t>
            </a:r>
          </a:p>
        </p:txBody>
      </p:sp>
      <p:sp>
        <p:nvSpPr>
          <p:cNvPr id="17" name="TextBox 17"/>
          <p:cNvSpPr txBox="1"/>
          <p:nvPr/>
        </p:nvSpPr>
        <p:spPr>
          <a:xfrm>
            <a:off x="10155535" y="7050292"/>
            <a:ext cx="1162482" cy="1104265"/>
          </a:xfrm>
          <a:prstGeom prst="rect">
            <a:avLst/>
          </a:prstGeom>
        </p:spPr>
        <p:txBody>
          <a:bodyPr lIns="0" tIns="0" rIns="0" bIns="0" rtlCol="0" anchor="t">
            <a:spAutoFit/>
          </a:bodyPr>
          <a:lstStyle/>
          <a:p>
            <a:pPr algn="just">
              <a:lnSpc>
                <a:spcPts val="8959"/>
              </a:lnSpc>
            </a:pPr>
            <a:r>
              <a:rPr lang="en-US" sz="6399">
                <a:solidFill>
                  <a:srgbClr val="F4EEE7"/>
                </a:solidFill>
                <a:latin typeface="Glacial Indifference"/>
                <a:ea typeface="Glacial Indifference"/>
                <a:cs typeface="Glacial Indifference"/>
                <a:sym typeface="Glacial Indifference"/>
              </a:rPr>
              <a:t>3.</a:t>
            </a:r>
          </a:p>
        </p:txBody>
      </p:sp>
      <p:sp>
        <p:nvSpPr>
          <p:cNvPr id="18" name="TextBox 18"/>
          <p:cNvSpPr txBox="1"/>
          <p:nvPr/>
        </p:nvSpPr>
        <p:spPr>
          <a:xfrm>
            <a:off x="11153751" y="2448497"/>
            <a:ext cx="5246274" cy="1163320"/>
          </a:xfrm>
          <a:prstGeom prst="rect">
            <a:avLst/>
          </a:prstGeom>
        </p:spPr>
        <p:txBody>
          <a:bodyPr lIns="0" tIns="0" rIns="0" bIns="0" rtlCol="0" anchor="t">
            <a:spAutoFit/>
          </a:bodyPr>
          <a:lstStyle/>
          <a:p>
            <a:pPr algn="just">
              <a:lnSpc>
                <a:spcPts val="3079"/>
              </a:lnSpc>
            </a:pPr>
            <a:r>
              <a:rPr lang="en-US" sz="2199">
                <a:solidFill>
                  <a:srgbClr val="F4EEE7"/>
                </a:solidFill>
                <a:latin typeface="Glacial Indifference"/>
                <a:ea typeface="Glacial Indifference"/>
                <a:cs typeface="Glacial Indifference"/>
                <a:sym typeface="Glacial Indifference"/>
              </a:rPr>
              <a:t>To accurately design and develop a 3D representation of the college using advanced modeling techniques.</a:t>
            </a:r>
          </a:p>
        </p:txBody>
      </p:sp>
      <p:sp>
        <p:nvSpPr>
          <p:cNvPr id="19" name="TextBox 19"/>
          <p:cNvSpPr txBox="1"/>
          <p:nvPr/>
        </p:nvSpPr>
        <p:spPr>
          <a:xfrm>
            <a:off x="11153751" y="4804079"/>
            <a:ext cx="5246274" cy="772795"/>
          </a:xfrm>
          <a:prstGeom prst="rect">
            <a:avLst/>
          </a:prstGeom>
        </p:spPr>
        <p:txBody>
          <a:bodyPr lIns="0" tIns="0" rIns="0" bIns="0" rtlCol="0" anchor="t">
            <a:spAutoFit/>
          </a:bodyPr>
          <a:lstStyle/>
          <a:p>
            <a:pPr algn="just">
              <a:lnSpc>
                <a:spcPts val="3079"/>
              </a:lnSpc>
            </a:pPr>
            <a:r>
              <a:rPr lang="en-US" sz="2199">
                <a:solidFill>
                  <a:srgbClr val="F4EEE7"/>
                </a:solidFill>
                <a:latin typeface="Glacial Indifference"/>
                <a:ea typeface="Glacial Indifference"/>
                <a:cs typeface="Glacial Indifference"/>
                <a:sym typeface="Glacial Indifference"/>
              </a:rPr>
              <a:t>To improve accessibility by offering a virtual tour experience for students and visitors.</a:t>
            </a:r>
          </a:p>
        </p:txBody>
      </p:sp>
      <p:sp>
        <p:nvSpPr>
          <p:cNvPr id="20" name="TextBox 20"/>
          <p:cNvSpPr txBox="1"/>
          <p:nvPr/>
        </p:nvSpPr>
        <p:spPr>
          <a:xfrm>
            <a:off x="11153751" y="7159662"/>
            <a:ext cx="5246274" cy="1163320"/>
          </a:xfrm>
          <a:prstGeom prst="rect">
            <a:avLst/>
          </a:prstGeom>
        </p:spPr>
        <p:txBody>
          <a:bodyPr lIns="0" tIns="0" rIns="0" bIns="0" rtlCol="0" anchor="t">
            <a:spAutoFit/>
          </a:bodyPr>
          <a:lstStyle/>
          <a:p>
            <a:pPr algn="just">
              <a:lnSpc>
                <a:spcPts val="3079"/>
              </a:lnSpc>
            </a:pPr>
            <a:r>
              <a:rPr lang="en-US" sz="2199">
                <a:solidFill>
                  <a:srgbClr val="F4EEE7"/>
                </a:solidFill>
                <a:latin typeface="Glacial Indifference"/>
                <a:ea typeface="Glacial Indifference"/>
                <a:cs typeface="Glacial Indifference"/>
                <a:sym typeface="Glacial Indifference"/>
              </a:rPr>
              <a:t>To preserve the architectural essence of the college for future reference and innovation.</a:t>
            </a:r>
          </a:p>
        </p:txBody>
      </p:sp>
    </p:spTree>
  </p:cSld>
  <p:clrMapOvr>
    <a:masterClrMapping/>
  </p:clrMapOvr>
  <p:transition spd="slow" advTm="2000">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7653080" y="3372356"/>
            <a:ext cx="2981001" cy="2963778"/>
            <a:chOff x="0" y="0"/>
            <a:chExt cx="1456808" cy="1448392"/>
          </a:xfrm>
        </p:grpSpPr>
        <p:sp>
          <p:nvSpPr>
            <p:cNvPr id="3" name="Freeform 3"/>
            <p:cNvSpPr/>
            <p:nvPr/>
          </p:nvSpPr>
          <p:spPr>
            <a:xfrm>
              <a:off x="0" y="0"/>
              <a:ext cx="1456808" cy="1448392"/>
            </a:xfrm>
            <a:custGeom>
              <a:avLst/>
              <a:gdLst/>
              <a:ahLst/>
              <a:cxnLst/>
              <a:rect l="l" t="t" r="r" b="b"/>
              <a:pathLst>
                <a:path w="1456808" h="1448392">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id="4" name="TextBox 4"/>
            <p:cNvSpPr txBox="1"/>
            <p:nvPr/>
          </p:nvSpPr>
          <p:spPr>
            <a:xfrm>
              <a:off x="136576" y="97687"/>
              <a:ext cx="1183657" cy="121491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2491456" y="3372356"/>
            <a:ext cx="2981001" cy="2963778"/>
            <a:chOff x="0" y="0"/>
            <a:chExt cx="1456808" cy="1448392"/>
          </a:xfrm>
        </p:grpSpPr>
        <p:sp>
          <p:nvSpPr>
            <p:cNvPr id="6" name="Freeform 6"/>
            <p:cNvSpPr/>
            <p:nvPr/>
          </p:nvSpPr>
          <p:spPr>
            <a:xfrm>
              <a:off x="0" y="0"/>
              <a:ext cx="1456808" cy="1448392"/>
            </a:xfrm>
            <a:custGeom>
              <a:avLst/>
              <a:gdLst/>
              <a:ahLst/>
              <a:cxnLst/>
              <a:rect l="l" t="t" r="r" b="b"/>
              <a:pathLst>
                <a:path w="1456808" h="1448392">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id="7" name="TextBox 7"/>
            <p:cNvSpPr txBox="1"/>
            <p:nvPr/>
          </p:nvSpPr>
          <p:spPr>
            <a:xfrm>
              <a:off x="136576" y="97687"/>
              <a:ext cx="1183657" cy="12149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2818941" y="3372356"/>
            <a:ext cx="2981001" cy="2963778"/>
            <a:chOff x="0" y="0"/>
            <a:chExt cx="1456808" cy="1448392"/>
          </a:xfrm>
        </p:grpSpPr>
        <p:sp>
          <p:nvSpPr>
            <p:cNvPr id="9" name="Freeform 9"/>
            <p:cNvSpPr/>
            <p:nvPr/>
          </p:nvSpPr>
          <p:spPr>
            <a:xfrm>
              <a:off x="0" y="0"/>
              <a:ext cx="1456808" cy="1448392"/>
            </a:xfrm>
            <a:custGeom>
              <a:avLst/>
              <a:gdLst/>
              <a:ahLst/>
              <a:cxnLst/>
              <a:rect l="l" t="t" r="r" b="b"/>
              <a:pathLst>
                <a:path w="1456808" h="1448392">
                  <a:moveTo>
                    <a:pt x="728404" y="0"/>
                  </a:moveTo>
                  <a:cubicBezTo>
                    <a:pt x="326118" y="0"/>
                    <a:pt x="0" y="324234"/>
                    <a:pt x="0" y="724196"/>
                  </a:cubicBezTo>
                  <a:cubicBezTo>
                    <a:pt x="0" y="1124158"/>
                    <a:pt x="326118" y="1448392"/>
                    <a:pt x="728404" y="1448392"/>
                  </a:cubicBezTo>
                  <a:cubicBezTo>
                    <a:pt x="1130691" y="1448392"/>
                    <a:pt x="1456808" y="1124158"/>
                    <a:pt x="1456808" y="724196"/>
                  </a:cubicBezTo>
                  <a:cubicBezTo>
                    <a:pt x="1456808" y="324234"/>
                    <a:pt x="1130691" y="0"/>
                    <a:pt x="728404" y="0"/>
                  </a:cubicBezTo>
                  <a:close/>
                </a:path>
              </a:pathLst>
            </a:custGeom>
            <a:solidFill>
              <a:srgbClr val="AD947E"/>
            </a:solidFill>
          </p:spPr>
        </p:sp>
        <p:sp>
          <p:nvSpPr>
            <p:cNvPr id="10" name="TextBox 10"/>
            <p:cNvSpPr txBox="1"/>
            <p:nvPr/>
          </p:nvSpPr>
          <p:spPr>
            <a:xfrm>
              <a:off x="136576" y="97687"/>
              <a:ext cx="1183657" cy="1214918"/>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8773638"/>
            <a:ext cx="18288000" cy="1513362"/>
            <a:chOff x="0" y="0"/>
            <a:chExt cx="24384000" cy="2017815"/>
          </a:xfrm>
        </p:grpSpPr>
        <p:pic>
          <p:nvPicPr>
            <p:cNvPr id="12" name="Picture 12"/>
            <p:cNvPicPr>
              <a:picLocks noChangeAspect="1"/>
            </p:cNvPicPr>
            <p:nvPr/>
          </p:nvPicPr>
          <p:blipFill>
            <a:blip r:embed="rId2"/>
            <a:srcRect t="47243" b="47243"/>
            <a:stretch>
              <a:fillRect/>
            </a:stretch>
          </p:blipFill>
          <p:spPr>
            <a:xfrm>
              <a:off x="0" y="0"/>
              <a:ext cx="24384000" cy="2017815"/>
            </a:xfrm>
            <a:prstGeom prst="rect">
              <a:avLst/>
            </a:prstGeom>
          </p:spPr>
        </p:pic>
      </p:grpSp>
      <p:sp>
        <p:nvSpPr>
          <p:cNvPr id="13" name="TextBox 13"/>
          <p:cNvSpPr txBox="1"/>
          <p:nvPr/>
        </p:nvSpPr>
        <p:spPr>
          <a:xfrm>
            <a:off x="3885199" y="1335471"/>
            <a:ext cx="10517602" cy="1296894"/>
          </a:xfrm>
          <a:prstGeom prst="rect">
            <a:avLst/>
          </a:prstGeom>
        </p:spPr>
        <p:txBody>
          <a:bodyPr lIns="0" tIns="0" rIns="0" bIns="0" rtlCol="0" anchor="t">
            <a:spAutoFit/>
          </a:bodyPr>
          <a:lstStyle/>
          <a:p>
            <a:pPr algn="ctr">
              <a:lnSpc>
                <a:spcPts val="9544"/>
              </a:lnSpc>
            </a:pPr>
            <a:r>
              <a:rPr lang="en-US" sz="8088" b="1">
                <a:solidFill>
                  <a:srgbClr val="866255"/>
                </a:solidFill>
                <a:latin typeface="The Seasons Bold"/>
                <a:ea typeface="The Seasons Bold"/>
                <a:cs typeface="The Seasons Bold"/>
                <a:sym typeface="The Seasons Bold"/>
              </a:rPr>
              <a:t>IDEAS PROCESS</a:t>
            </a:r>
          </a:p>
        </p:txBody>
      </p:sp>
      <p:sp>
        <p:nvSpPr>
          <p:cNvPr id="14" name="TextBox 14"/>
          <p:cNvSpPr txBox="1"/>
          <p:nvPr/>
        </p:nvSpPr>
        <p:spPr>
          <a:xfrm>
            <a:off x="7086762" y="6558889"/>
            <a:ext cx="4113637" cy="2334895"/>
          </a:xfrm>
          <a:prstGeom prst="rect">
            <a:avLst/>
          </a:prstGeom>
        </p:spPr>
        <p:txBody>
          <a:bodyPr lIns="0" tIns="0" rIns="0" bIns="0" rtlCol="0" anchor="t">
            <a:spAutoFit/>
          </a:bodyPr>
          <a:lstStyle/>
          <a:p>
            <a:pPr algn="ctr">
              <a:lnSpc>
                <a:spcPts val="3079"/>
              </a:lnSpc>
            </a:pPr>
            <a:r>
              <a:rPr lang="en-US" sz="2199">
                <a:solidFill>
                  <a:srgbClr val="866255"/>
                </a:solidFill>
                <a:latin typeface="Glacial Indifference"/>
                <a:ea typeface="Glacial Indifference"/>
                <a:cs typeface="Glacial Indifference"/>
                <a:sym typeface="Glacial Indifference"/>
              </a:rPr>
              <a:t>Design &amp; Development – Gather reference materials, such as maps and photos, then use 3D modeling software to build an accurate digital representation of the college.</a:t>
            </a:r>
          </a:p>
        </p:txBody>
      </p:sp>
      <p:sp>
        <p:nvSpPr>
          <p:cNvPr id="15" name="TextBox 15"/>
          <p:cNvSpPr txBox="1"/>
          <p:nvPr/>
        </p:nvSpPr>
        <p:spPr>
          <a:xfrm>
            <a:off x="11928342" y="6558889"/>
            <a:ext cx="4113637" cy="3506470"/>
          </a:xfrm>
          <a:prstGeom prst="rect">
            <a:avLst/>
          </a:prstGeom>
        </p:spPr>
        <p:txBody>
          <a:bodyPr lIns="0" tIns="0" rIns="0" bIns="0" rtlCol="0" anchor="t">
            <a:spAutoFit/>
          </a:bodyPr>
          <a:lstStyle/>
          <a:p>
            <a:pPr marL="474979" lvl="1" indent="-237490" algn="ctr">
              <a:lnSpc>
                <a:spcPts val="3079"/>
              </a:lnSpc>
              <a:buAutoNum type="arabicPeriod"/>
            </a:pPr>
            <a:r>
              <a:rPr lang="en-US" sz="2199">
                <a:solidFill>
                  <a:srgbClr val="866255"/>
                </a:solidFill>
                <a:latin typeface="Glacial Indifference"/>
                <a:ea typeface="Glacial Indifference"/>
                <a:cs typeface="Glacial Indifference"/>
                <a:sym typeface="Glacial Indifference"/>
              </a:rPr>
              <a:t>Implementation &amp; Refinement – Optimize the model for better visualization, add interactive features if needed, and test for accuracy before finalizing the project.</a:t>
            </a:r>
          </a:p>
          <a:p>
            <a:pPr algn="ctr">
              <a:lnSpc>
                <a:spcPts val="3079"/>
              </a:lnSpc>
            </a:pPr>
            <a:endParaRPr lang="en-US" sz="2199">
              <a:solidFill>
                <a:srgbClr val="866255"/>
              </a:solidFill>
              <a:latin typeface="Glacial Indifference"/>
              <a:ea typeface="Glacial Indifference"/>
              <a:cs typeface="Glacial Indifference"/>
              <a:sym typeface="Glacial Indifference"/>
            </a:endParaRPr>
          </a:p>
          <a:p>
            <a:pPr algn="ctr">
              <a:lnSpc>
                <a:spcPts val="3079"/>
              </a:lnSpc>
            </a:pPr>
            <a:endParaRPr lang="en-US" sz="2199">
              <a:solidFill>
                <a:srgbClr val="866255"/>
              </a:solidFill>
              <a:latin typeface="Glacial Indifference"/>
              <a:ea typeface="Glacial Indifference"/>
              <a:cs typeface="Glacial Indifference"/>
              <a:sym typeface="Glacial Indifference"/>
            </a:endParaRPr>
          </a:p>
          <a:p>
            <a:pPr algn="ctr">
              <a:lnSpc>
                <a:spcPts val="3079"/>
              </a:lnSpc>
            </a:pPr>
            <a:endParaRPr lang="en-US" sz="2199">
              <a:solidFill>
                <a:srgbClr val="866255"/>
              </a:solidFill>
              <a:latin typeface="Glacial Indifference"/>
              <a:ea typeface="Glacial Indifference"/>
              <a:cs typeface="Glacial Indifference"/>
              <a:sym typeface="Glacial Indifference"/>
            </a:endParaRPr>
          </a:p>
        </p:txBody>
      </p:sp>
      <p:sp>
        <p:nvSpPr>
          <p:cNvPr id="16" name="TextBox 16"/>
          <p:cNvSpPr txBox="1"/>
          <p:nvPr/>
        </p:nvSpPr>
        <p:spPr>
          <a:xfrm>
            <a:off x="2249225" y="6558889"/>
            <a:ext cx="4113637" cy="1944370"/>
          </a:xfrm>
          <a:prstGeom prst="rect">
            <a:avLst/>
          </a:prstGeom>
        </p:spPr>
        <p:txBody>
          <a:bodyPr lIns="0" tIns="0" rIns="0" bIns="0" rtlCol="0" anchor="t">
            <a:spAutoFit/>
          </a:bodyPr>
          <a:lstStyle/>
          <a:p>
            <a:pPr algn="ctr">
              <a:lnSpc>
                <a:spcPts val="3079"/>
              </a:lnSpc>
            </a:pPr>
            <a:r>
              <a:rPr lang="en-US" sz="2199">
                <a:solidFill>
                  <a:srgbClr val="866255"/>
                </a:solidFill>
                <a:latin typeface="Glacial Indifference"/>
                <a:ea typeface="Glacial Indifference"/>
                <a:cs typeface="Glacial Indifference"/>
                <a:sym typeface="Glacial Indifference"/>
              </a:rPr>
              <a:t>Conceptualization – Identify the purpose, goals, and scope of the 3D modeling project, including key structures and details to be included.</a:t>
            </a:r>
          </a:p>
        </p:txBody>
      </p:sp>
      <p:sp>
        <p:nvSpPr>
          <p:cNvPr id="17" name="TextBox 17"/>
          <p:cNvSpPr txBox="1"/>
          <p:nvPr/>
        </p:nvSpPr>
        <p:spPr>
          <a:xfrm>
            <a:off x="3469564" y="3859994"/>
            <a:ext cx="1672958" cy="1783714"/>
          </a:xfrm>
          <a:prstGeom prst="rect">
            <a:avLst/>
          </a:prstGeom>
        </p:spPr>
        <p:txBody>
          <a:bodyPr lIns="0" tIns="0" rIns="0" bIns="0" rtlCol="0" anchor="t">
            <a:spAutoFit/>
          </a:bodyPr>
          <a:lstStyle/>
          <a:p>
            <a:pPr algn="ctr">
              <a:lnSpc>
                <a:spcPts val="14560"/>
              </a:lnSpc>
            </a:pPr>
            <a:r>
              <a:rPr lang="en-US" sz="10400" b="1">
                <a:solidFill>
                  <a:srgbClr val="F4EEE7"/>
                </a:solidFill>
                <a:latin typeface="Glacial Indifference Bold"/>
                <a:ea typeface="Glacial Indifference Bold"/>
                <a:cs typeface="Glacial Indifference Bold"/>
                <a:sym typeface="Glacial Indifference Bold"/>
              </a:rPr>
              <a:t>1</a:t>
            </a:r>
          </a:p>
        </p:txBody>
      </p:sp>
      <p:sp>
        <p:nvSpPr>
          <p:cNvPr id="18" name="TextBox 18"/>
          <p:cNvSpPr txBox="1"/>
          <p:nvPr/>
        </p:nvSpPr>
        <p:spPr>
          <a:xfrm>
            <a:off x="8309220" y="3859994"/>
            <a:ext cx="1672958" cy="1783714"/>
          </a:xfrm>
          <a:prstGeom prst="rect">
            <a:avLst/>
          </a:prstGeom>
        </p:spPr>
        <p:txBody>
          <a:bodyPr lIns="0" tIns="0" rIns="0" bIns="0" rtlCol="0" anchor="t">
            <a:spAutoFit/>
          </a:bodyPr>
          <a:lstStyle/>
          <a:p>
            <a:pPr algn="ctr">
              <a:lnSpc>
                <a:spcPts val="14560"/>
              </a:lnSpc>
            </a:pPr>
            <a:r>
              <a:rPr lang="en-US" sz="10400" b="1">
                <a:solidFill>
                  <a:srgbClr val="F4EEE7"/>
                </a:solidFill>
                <a:latin typeface="Glacial Indifference Bold"/>
                <a:ea typeface="Glacial Indifference Bold"/>
                <a:cs typeface="Glacial Indifference Bold"/>
                <a:sym typeface="Glacial Indifference Bold"/>
              </a:rPr>
              <a:t>2</a:t>
            </a:r>
          </a:p>
        </p:txBody>
      </p:sp>
      <p:sp>
        <p:nvSpPr>
          <p:cNvPr id="19" name="TextBox 19"/>
          <p:cNvSpPr txBox="1"/>
          <p:nvPr/>
        </p:nvSpPr>
        <p:spPr>
          <a:xfrm>
            <a:off x="13148681" y="3859994"/>
            <a:ext cx="1672958" cy="1783714"/>
          </a:xfrm>
          <a:prstGeom prst="rect">
            <a:avLst/>
          </a:prstGeom>
        </p:spPr>
        <p:txBody>
          <a:bodyPr lIns="0" tIns="0" rIns="0" bIns="0" rtlCol="0" anchor="t">
            <a:spAutoFit/>
          </a:bodyPr>
          <a:lstStyle/>
          <a:p>
            <a:pPr algn="ctr">
              <a:lnSpc>
                <a:spcPts val="14560"/>
              </a:lnSpc>
            </a:pPr>
            <a:r>
              <a:rPr lang="en-US" sz="10400" b="1">
                <a:solidFill>
                  <a:srgbClr val="F4EEE7"/>
                </a:solidFill>
                <a:latin typeface="Glacial Indifference Bold"/>
                <a:ea typeface="Glacial Indifference Bold"/>
                <a:cs typeface="Glacial Indifference Bold"/>
                <a:sym typeface="Glacial Indifference Bold"/>
              </a:rPr>
              <a:t>3</a:t>
            </a:r>
          </a:p>
        </p:txBody>
      </p:sp>
    </p:spTree>
  </p:cSld>
  <p:clrMapOvr>
    <a:masterClrMapping/>
  </p:clrMapOvr>
  <p:transition spd="slow" advTm="2000">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sp>
        <p:nvSpPr>
          <p:cNvPr id="2" name="TextBox 2"/>
          <p:cNvSpPr txBox="1"/>
          <p:nvPr/>
        </p:nvSpPr>
        <p:spPr>
          <a:xfrm>
            <a:off x="7523550" y="1501234"/>
            <a:ext cx="9283471" cy="2573244"/>
          </a:xfrm>
          <a:prstGeom prst="rect">
            <a:avLst/>
          </a:prstGeom>
        </p:spPr>
        <p:txBody>
          <a:bodyPr lIns="0" tIns="0" rIns="0" bIns="0" rtlCol="0" anchor="t">
            <a:spAutoFit/>
          </a:bodyPr>
          <a:lstStyle/>
          <a:p>
            <a:pPr algn="l">
              <a:lnSpc>
                <a:spcPts val="9544"/>
              </a:lnSpc>
            </a:pPr>
            <a:r>
              <a:rPr lang="en-US" sz="8088" b="1">
                <a:solidFill>
                  <a:srgbClr val="866255"/>
                </a:solidFill>
                <a:latin typeface="The Seasons Bold"/>
                <a:ea typeface="The Seasons Bold"/>
                <a:cs typeface="The Seasons Bold"/>
                <a:sym typeface="The Seasons Bold"/>
              </a:rPr>
              <a:t>CREATION PROCESS</a:t>
            </a:r>
          </a:p>
        </p:txBody>
      </p:sp>
      <p:sp>
        <p:nvSpPr>
          <p:cNvPr id="3" name="TextBox 3"/>
          <p:cNvSpPr txBox="1"/>
          <p:nvPr/>
        </p:nvSpPr>
        <p:spPr>
          <a:xfrm>
            <a:off x="7523550" y="4017328"/>
            <a:ext cx="8681464" cy="5934710"/>
          </a:xfrm>
          <a:prstGeom prst="rect">
            <a:avLst/>
          </a:prstGeom>
        </p:spPr>
        <p:txBody>
          <a:bodyPr lIns="0" tIns="0" rIns="0" bIns="0" rtlCol="0" anchor="t">
            <a:spAutoFit/>
          </a:bodyPr>
          <a:lstStyle/>
          <a:p>
            <a:pPr algn="just">
              <a:lnSpc>
                <a:spcPts val="3639"/>
              </a:lnSpc>
            </a:pPr>
            <a:r>
              <a:rPr lang="en-US" sz="2599">
                <a:solidFill>
                  <a:srgbClr val="866255"/>
                </a:solidFill>
                <a:latin typeface="Glacial Indifference"/>
                <a:ea typeface="Glacial Indifference"/>
                <a:cs typeface="Glacial Indifference"/>
                <a:sym typeface="Glacial Indifference"/>
              </a:rPr>
              <a:t>The creation process of the 3D college visualization project involves several stages, utilizing Unreal Engine and Blender for development. Initially, we gather reference materials such as architectural plans, photos, and measurements to ensure accuracy in modeling. Using Blender, we develop detailed 3D models of the buildings, landscapes, and other campus structures, focusing on realistic proportions and textures. Once the models are created, they are imported into Unreal Engine, where we enhance the environment with lighting, materials, and interactive elements to provide an immersive experience. Optimization techniques are applied to ensure smooth performance, followed by testing and refinements to finalize the project for presentation or practical use.</a:t>
            </a:r>
          </a:p>
        </p:txBody>
      </p:sp>
      <p:grpSp>
        <p:nvGrpSpPr>
          <p:cNvPr id="4" name="Group 4"/>
          <p:cNvGrpSpPr/>
          <p:nvPr/>
        </p:nvGrpSpPr>
        <p:grpSpPr>
          <a:xfrm>
            <a:off x="0" y="0"/>
            <a:ext cx="5363242" cy="10287000"/>
            <a:chOff x="0" y="0"/>
            <a:chExt cx="7150989" cy="13716000"/>
          </a:xfrm>
        </p:grpSpPr>
        <p:pic>
          <p:nvPicPr>
            <p:cNvPr id="5" name="Picture 5"/>
            <p:cNvPicPr>
              <a:picLocks noChangeAspect="1"/>
            </p:cNvPicPr>
            <p:nvPr/>
          </p:nvPicPr>
          <p:blipFill>
            <a:blip r:embed="rId2"/>
            <a:srcRect l="10873" r="10873"/>
            <a:stretch>
              <a:fillRect/>
            </a:stretch>
          </p:blipFill>
          <p:spPr>
            <a:xfrm>
              <a:off x="0" y="0"/>
              <a:ext cx="7150989" cy="13716000"/>
            </a:xfrm>
            <a:prstGeom prst="rect">
              <a:avLst/>
            </a:prstGeom>
          </p:spPr>
        </p:pic>
      </p:grpSp>
    </p:spTree>
  </p:cSld>
  <p:clrMapOvr>
    <a:masterClrMapping/>
  </p:clrMapOvr>
  <p:transition spd="slow" advTm="2000">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529268" y="5917547"/>
            <a:ext cx="5399176" cy="3644623"/>
            <a:chOff x="0" y="0"/>
            <a:chExt cx="7198901" cy="4859497"/>
          </a:xfrm>
        </p:grpSpPr>
        <p:pic>
          <p:nvPicPr>
            <p:cNvPr id="3" name="Picture 3"/>
            <p:cNvPicPr>
              <a:picLocks noChangeAspect="1"/>
            </p:cNvPicPr>
            <p:nvPr/>
          </p:nvPicPr>
          <p:blipFill>
            <a:blip r:embed="rId2"/>
            <a:srcRect l="10927" r="10927"/>
            <a:stretch>
              <a:fillRect/>
            </a:stretch>
          </p:blipFill>
          <p:spPr>
            <a:xfrm>
              <a:off x="0" y="0"/>
              <a:ext cx="7198901" cy="4859497"/>
            </a:xfrm>
            <a:prstGeom prst="rect">
              <a:avLst/>
            </a:prstGeom>
          </p:spPr>
        </p:pic>
      </p:grpSp>
      <p:grpSp>
        <p:nvGrpSpPr>
          <p:cNvPr id="4" name="Group 4"/>
          <p:cNvGrpSpPr/>
          <p:nvPr/>
        </p:nvGrpSpPr>
        <p:grpSpPr>
          <a:xfrm>
            <a:off x="6471369" y="5917547"/>
            <a:ext cx="5345262" cy="3644623"/>
            <a:chOff x="0" y="0"/>
            <a:chExt cx="7127016" cy="4859497"/>
          </a:xfrm>
        </p:grpSpPr>
        <p:pic>
          <p:nvPicPr>
            <p:cNvPr id="5" name="Picture 5"/>
            <p:cNvPicPr>
              <a:picLocks noChangeAspect="1"/>
            </p:cNvPicPr>
            <p:nvPr/>
          </p:nvPicPr>
          <p:blipFill>
            <a:blip r:embed="rId3"/>
            <a:srcRect l="11134" r="11134"/>
            <a:stretch>
              <a:fillRect/>
            </a:stretch>
          </p:blipFill>
          <p:spPr>
            <a:xfrm>
              <a:off x="0" y="0"/>
              <a:ext cx="7127016" cy="4859497"/>
            </a:xfrm>
            <a:prstGeom prst="rect">
              <a:avLst/>
            </a:prstGeom>
          </p:spPr>
        </p:pic>
      </p:grpSp>
      <p:grpSp>
        <p:nvGrpSpPr>
          <p:cNvPr id="6" name="Group 6"/>
          <p:cNvGrpSpPr/>
          <p:nvPr/>
        </p:nvGrpSpPr>
        <p:grpSpPr>
          <a:xfrm>
            <a:off x="12361640" y="5917547"/>
            <a:ext cx="5399750" cy="3644623"/>
            <a:chOff x="0" y="0"/>
            <a:chExt cx="7199666" cy="4859497"/>
          </a:xfrm>
        </p:grpSpPr>
        <p:pic>
          <p:nvPicPr>
            <p:cNvPr id="7" name="Picture 7"/>
            <p:cNvPicPr>
              <a:picLocks noChangeAspect="1"/>
            </p:cNvPicPr>
            <p:nvPr/>
          </p:nvPicPr>
          <p:blipFill>
            <a:blip r:embed="rId4"/>
            <a:srcRect l="10553" r="10553"/>
            <a:stretch>
              <a:fillRect/>
            </a:stretch>
          </p:blipFill>
          <p:spPr>
            <a:xfrm>
              <a:off x="0" y="0"/>
              <a:ext cx="7199666" cy="4859497"/>
            </a:xfrm>
            <a:prstGeom prst="rect">
              <a:avLst/>
            </a:prstGeom>
          </p:spPr>
        </p:pic>
      </p:grpSp>
      <p:grpSp>
        <p:nvGrpSpPr>
          <p:cNvPr id="8" name="Group 8"/>
          <p:cNvGrpSpPr/>
          <p:nvPr/>
        </p:nvGrpSpPr>
        <p:grpSpPr>
          <a:xfrm>
            <a:off x="12361640" y="800540"/>
            <a:ext cx="5399750" cy="3644623"/>
            <a:chOff x="0" y="0"/>
            <a:chExt cx="7199666" cy="4859497"/>
          </a:xfrm>
        </p:grpSpPr>
        <p:pic>
          <p:nvPicPr>
            <p:cNvPr id="9" name="Picture 9"/>
            <p:cNvPicPr>
              <a:picLocks noChangeAspect="1"/>
            </p:cNvPicPr>
            <p:nvPr/>
          </p:nvPicPr>
          <p:blipFill>
            <a:blip r:embed="rId5"/>
            <a:srcRect l="10553" r="10553"/>
            <a:stretch>
              <a:fillRect/>
            </a:stretch>
          </p:blipFill>
          <p:spPr>
            <a:xfrm>
              <a:off x="0" y="0"/>
              <a:ext cx="7199666" cy="4859497"/>
            </a:xfrm>
            <a:prstGeom prst="rect">
              <a:avLst/>
            </a:prstGeom>
          </p:spPr>
        </p:pic>
      </p:grpSp>
      <p:grpSp>
        <p:nvGrpSpPr>
          <p:cNvPr id="10" name="Group 10"/>
          <p:cNvGrpSpPr/>
          <p:nvPr/>
        </p:nvGrpSpPr>
        <p:grpSpPr>
          <a:xfrm>
            <a:off x="6185803" y="800540"/>
            <a:ext cx="5345262" cy="3644623"/>
            <a:chOff x="0" y="0"/>
            <a:chExt cx="7127016" cy="4859497"/>
          </a:xfrm>
        </p:grpSpPr>
        <p:pic>
          <p:nvPicPr>
            <p:cNvPr id="11" name="Picture 11"/>
            <p:cNvPicPr>
              <a:picLocks noChangeAspect="1"/>
            </p:cNvPicPr>
            <p:nvPr/>
          </p:nvPicPr>
          <p:blipFill>
            <a:blip r:embed="rId6"/>
            <a:srcRect l="11501" r="11501"/>
            <a:stretch>
              <a:fillRect/>
            </a:stretch>
          </p:blipFill>
          <p:spPr>
            <a:xfrm>
              <a:off x="0" y="0"/>
              <a:ext cx="7127016" cy="4859497"/>
            </a:xfrm>
            <a:prstGeom prst="rect">
              <a:avLst/>
            </a:prstGeom>
          </p:spPr>
        </p:pic>
      </p:grpSp>
      <p:sp>
        <p:nvSpPr>
          <p:cNvPr id="12" name="Freeform 12"/>
          <p:cNvSpPr/>
          <p:nvPr/>
        </p:nvSpPr>
        <p:spPr>
          <a:xfrm>
            <a:off x="529268" y="1986578"/>
            <a:ext cx="1566636" cy="1362178"/>
          </a:xfrm>
          <a:custGeom>
            <a:avLst/>
            <a:gdLst/>
            <a:ahLst/>
            <a:cxnLst/>
            <a:rect l="l" t="t" r="r" b="b"/>
            <a:pathLst>
              <a:path w="1566636" h="1362178">
                <a:moveTo>
                  <a:pt x="0" y="0"/>
                </a:moveTo>
                <a:lnTo>
                  <a:pt x="1566637" y="0"/>
                </a:lnTo>
                <a:lnTo>
                  <a:pt x="1566637" y="1362178"/>
                </a:lnTo>
                <a:lnTo>
                  <a:pt x="0" y="1362178"/>
                </a:lnTo>
                <a:lnTo>
                  <a:pt x="0" y="0"/>
                </a:lnTo>
                <a:close/>
              </a:path>
            </a:pathLst>
          </a:custGeom>
          <a:blipFill>
            <a:blip r:embed="rId7"/>
            <a:stretch>
              <a:fillRect r="-224519"/>
            </a:stretch>
          </a:blipFill>
        </p:spPr>
      </p:sp>
      <p:sp>
        <p:nvSpPr>
          <p:cNvPr id="13" name="TextBox 13"/>
          <p:cNvSpPr txBox="1"/>
          <p:nvPr/>
        </p:nvSpPr>
        <p:spPr>
          <a:xfrm>
            <a:off x="2173016" y="1815128"/>
            <a:ext cx="3488293" cy="1443998"/>
          </a:xfrm>
          <a:prstGeom prst="rect">
            <a:avLst/>
          </a:prstGeom>
        </p:spPr>
        <p:txBody>
          <a:bodyPr lIns="0" tIns="0" rIns="0" bIns="0" rtlCol="0" anchor="t">
            <a:spAutoFit/>
          </a:bodyPr>
          <a:lstStyle/>
          <a:p>
            <a:pPr algn="ctr">
              <a:lnSpc>
                <a:spcPts val="11759"/>
              </a:lnSpc>
              <a:spcBef>
                <a:spcPct val="0"/>
              </a:spcBef>
            </a:pPr>
            <a:r>
              <a:rPr lang="en-US" sz="8399">
                <a:solidFill>
                  <a:srgbClr val="000000"/>
                </a:solidFill>
                <a:latin typeface="Glacial Indifference"/>
                <a:ea typeface="Glacial Indifference"/>
                <a:cs typeface="Glacial Indifference"/>
                <a:sym typeface="Glacial Indifference"/>
              </a:rPr>
              <a:t>blender</a:t>
            </a:r>
          </a:p>
        </p:txBody>
      </p:sp>
    </p:spTree>
  </p:cSld>
  <p:clrMapOvr>
    <a:masterClrMapping/>
  </p:clrMapOvr>
  <p:transition spd="slow" advTm="2000">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12222291" y="1498877"/>
            <a:ext cx="5345262" cy="3644623"/>
            <a:chOff x="0" y="0"/>
            <a:chExt cx="7127016" cy="4859497"/>
          </a:xfrm>
        </p:grpSpPr>
        <p:pic>
          <p:nvPicPr>
            <p:cNvPr id="3" name="Picture 3"/>
            <p:cNvPicPr>
              <a:picLocks noChangeAspect="1"/>
            </p:cNvPicPr>
            <p:nvPr/>
          </p:nvPicPr>
          <p:blipFill>
            <a:blip r:embed="rId2"/>
            <a:srcRect l="8843" r="8843"/>
            <a:stretch>
              <a:fillRect/>
            </a:stretch>
          </p:blipFill>
          <p:spPr>
            <a:xfrm>
              <a:off x="0" y="0"/>
              <a:ext cx="7127016" cy="4859497"/>
            </a:xfrm>
            <a:prstGeom prst="rect">
              <a:avLst/>
            </a:prstGeom>
          </p:spPr>
        </p:pic>
      </p:grpSp>
      <p:grpSp>
        <p:nvGrpSpPr>
          <p:cNvPr id="4" name="Group 4"/>
          <p:cNvGrpSpPr/>
          <p:nvPr/>
        </p:nvGrpSpPr>
        <p:grpSpPr>
          <a:xfrm>
            <a:off x="12109031" y="6218026"/>
            <a:ext cx="5345262" cy="3644623"/>
            <a:chOff x="0" y="0"/>
            <a:chExt cx="7127016" cy="4859497"/>
          </a:xfrm>
        </p:grpSpPr>
        <p:pic>
          <p:nvPicPr>
            <p:cNvPr id="5" name="Picture 5"/>
            <p:cNvPicPr>
              <a:picLocks noChangeAspect="1"/>
            </p:cNvPicPr>
            <p:nvPr/>
          </p:nvPicPr>
          <p:blipFill>
            <a:blip r:embed="rId3"/>
            <a:srcRect l="11501" r="11501"/>
            <a:stretch>
              <a:fillRect/>
            </a:stretch>
          </p:blipFill>
          <p:spPr>
            <a:xfrm>
              <a:off x="0" y="0"/>
              <a:ext cx="7127016" cy="4859497"/>
            </a:xfrm>
            <a:prstGeom prst="rect">
              <a:avLst/>
            </a:prstGeom>
          </p:spPr>
        </p:pic>
      </p:grpSp>
      <p:grpSp>
        <p:nvGrpSpPr>
          <p:cNvPr id="6" name="Group 6"/>
          <p:cNvGrpSpPr/>
          <p:nvPr/>
        </p:nvGrpSpPr>
        <p:grpSpPr>
          <a:xfrm>
            <a:off x="6471369" y="6218026"/>
            <a:ext cx="5345262" cy="3644623"/>
            <a:chOff x="0" y="0"/>
            <a:chExt cx="7127016" cy="4859497"/>
          </a:xfrm>
        </p:grpSpPr>
        <p:pic>
          <p:nvPicPr>
            <p:cNvPr id="7" name="Picture 7"/>
            <p:cNvPicPr>
              <a:picLocks noChangeAspect="1"/>
            </p:cNvPicPr>
            <p:nvPr/>
          </p:nvPicPr>
          <p:blipFill>
            <a:blip r:embed="rId4"/>
            <a:srcRect l="8843" r="8843"/>
            <a:stretch>
              <a:fillRect/>
            </a:stretch>
          </p:blipFill>
          <p:spPr>
            <a:xfrm>
              <a:off x="0" y="0"/>
              <a:ext cx="7127016" cy="4859497"/>
            </a:xfrm>
            <a:prstGeom prst="rect">
              <a:avLst/>
            </a:prstGeom>
          </p:spPr>
        </p:pic>
      </p:grpSp>
      <p:grpSp>
        <p:nvGrpSpPr>
          <p:cNvPr id="8" name="Group 8"/>
          <p:cNvGrpSpPr/>
          <p:nvPr/>
        </p:nvGrpSpPr>
        <p:grpSpPr>
          <a:xfrm>
            <a:off x="6471369" y="1498877"/>
            <a:ext cx="5345262" cy="3644623"/>
            <a:chOff x="0" y="0"/>
            <a:chExt cx="7127016" cy="4859497"/>
          </a:xfrm>
        </p:grpSpPr>
        <p:pic>
          <p:nvPicPr>
            <p:cNvPr id="9" name="Picture 9"/>
            <p:cNvPicPr>
              <a:picLocks noChangeAspect="1"/>
            </p:cNvPicPr>
            <p:nvPr/>
          </p:nvPicPr>
          <p:blipFill>
            <a:blip r:embed="rId5"/>
            <a:srcRect l="8843" r="8843"/>
            <a:stretch>
              <a:fillRect/>
            </a:stretch>
          </p:blipFill>
          <p:spPr>
            <a:xfrm>
              <a:off x="0" y="0"/>
              <a:ext cx="7127016" cy="4859497"/>
            </a:xfrm>
            <a:prstGeom prst="rect">
              <a:avLst/>
            </a:prstGeom>
          </p:spPr>
        </p:pic>
      </p:grpSp>
      <p:grpSp>
        <p:nvGrpSpPr>
          <p:cNvPr id="10" name="Group 10"/>
          <p:cNvGrpSpPr/>
          <p:nvPr/>
        </p:nvGrpSpPr>
        <p:grpSpPr>
          <a:xfrm>
            <a:off x="602096" y="6218026"/>
            <a:ext cx="5345262" cy="3644623"/>
            <a:chOff x="0" y="0"/>
            <a:chExt cx="7127016" cy="4859497"/>
          </a:xfrm>
        </p:grpSpPr>
        <p:pic>
          <p:nvPicPr>
            <p:cNvPr id="11" name="Picture 11"/>
            <p:cNvPicPr>
              <a:picLocks noChangeAspect="1"/>
            </p:cNvPicPr>
            <p:nvPr/>
          </p:nvPicPr>
          <p:blipFill>
            <a:blip r:embed="rId6"/>
            <a:srcRect l="8751" r="8751"/>
            <a:stretch>
              <a:fillRect/>
            </a:stretch>
          </p:blipFill>
          <p:spPr>
            <a:xfrm>
              <a:off x="0" y="0"/>
              <a:ext cx="7127016" cy="4859497"/>
            </a:xfrm>
            <a:prstGeom prst="rect">
              <a:avLst/>
            </a:prstGeom>
          </p:spPr>
        </p:pic>
      </p:grpSp>
      <p:sp>
        <p:nvSpPr>
          <p:cNvPr id="12" name="Freeform 12"/>
          <p:cNvSpPr/>
          <p:nvPr/>
        </p:nvSpPr>
        <p:spPr>
          <a:xfrm>
            <a:off x="602096" y="1447769"/>
            <a:ext cx="1399572" cy="1207054"/>
          </a:xfrm>
          <a:custGeom>
            <a:avLst/>
            <a:gdLst/>
            <a:ahLst/>
            <a:cxnLst/>
            <a:rect l="l" t="t" r="r" b="b"/>
            <a:pathLst>
              <a:path w="1399572" h="1207054">
                <a:moveTo>
                  <a:pt x="0" y="0"/>
                </a:moveTo>
                <a:lnTo>
                  <a:pt x="1399572" y="0"/>
                </a:lnTo>
                <a:lnTo>
                  <a:pt x="1399572" y="1207054"/>
                </a:lnTo>
                <a:lnTo>
                  <a:pt x="0" y="1207054"/>
                </a:lnTo>
                <a:lnTo>
                  <a:pt x="0" y="0"/>
                </a:lnTo>
                <a:close/>
              </a:path>
            </a:pathLst>
          </a:custGeom>
          <a:blipFill>
            <a:blip r:embed="rId7"/>
            <a:stretch>
              <a:fillRect l="-85732" r="-1130"/>
            </a:stretch>
          </a:blipFill>
        </p:spPr>
      </p:sp>
      <p:sp>
        <p:nvSpPr>
          <p:cNvPr id="13" name="Freeform 13"/>
          <p:cNvSpPr/>
          <p:nvPr/>
        </p:nvSpPr>
        <p:spPr>
          <a:xfrm>
            <a:off x="602096" y="2305694"/>
            <a:ext cx="426604" cy="298426"/>
          </a:xfrm>
          <a:custGeom>
            <a:avLst/>
            <a:gdLst/>
            <a:ahLst/>
            <a:cxnLst/>
            <a:rect l="l" t="t" r="r" b="b"/>
            <a:pathLst>
              <a:path w="426604" h="298426">
                <a:moveTo>
                  <a:pt x="0" y="0"/>
                </a:moveTo>
                <a:lnTo>
                  <a:pt x="426604" y="0"/>
                </a:lnTo>
                <a:lnTo>
                  <a:pt x="426604" y="298426"/>
                </a:lnTo>
                <a:lnTo>
                  <a:pt x="0" y="298426"/>
                </a:lnTo>
                <a:lnTo>
                  <a:pt x="0" y="0"/>
                </a:lnTo>
                <a:close/>
              </a:path>
            </a:pathLst>
          </a:custGeom>
          <a:blipFill>
            <a:blip r:embed="rId7"/>
            <a:stretch>
              <a:fillRect l="-2025123" t="-870682" r="-145879" b="-527670"/>
            </a:stretch>
          </a:blipFill>
        </p:spPr>
      </p:sp>
      <p:sp>
        <p:nvSpPr>
          <p:cNvPr id="14" name="TextBox 14"/>
          <p:cNvSpPr txBox="1"/>
          <p:nvPr/>
        </p:nvSpPr>
        <p:spPr>
          <a:xfrm>
            <a:off x="474258" y="3187838"/>
            <a:ext cx="5600938" cy="1177293"/>
          </a:xfrm>
          <a:prstGeom prst="rect">
            <a:avLst/>
          </a:prstGeom>
        </p:spPr>
        <p:txBody>
          <a:bodyPr lIns="0" tIns="0" rIns="0" bIns="0" rtlCol="0" anchor="t">
            <a:spAutoFit/>
          </a:bodyPr>
          <a:lstStyle/>
          <a:p>
            <a:pPr algn="ctr">
              <a:lnSpc>
                <a:spcPts val="9659"/>
              </a:lnSpc>
              <a:spcBef>
                <a:spcPct val="0"/>
              </a:spcBef>
            </a:pPr>
            <a:r>
              <a:rPr lang="en-US" sz="6899">
                <a:solidFill>
                  <a:srgbClr val="000000"/>
                </a:solidFill>
                <a:latin typeface="Glacial Indifference"/>
                <a:ea typeface="Glacial Indifference"/>
                <a:cs typeface="Glacial Indifference"/>
                <a:sym typeface="Glacial Indifference"/>
              </a:rPr>
              <a:t>unreal enginee</a:t>
            </a:r>
          </a:p>
        </p:txBody>
      </p:sp>
    </p:spTree>
  </p:cSld>
  <p:clrMapOvr>
    <a:masterClrMapping/>
  </p:clrMapOvr>
  <p:transition spd="slow" advTm="2000">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EEE7"/>
        </a:solidFill>
        <a:effectLst/>
      </p:bgPr>
    </p:bg>
    <p:spTree>
      <p:nvGrpSpPr>
        <p:cNvPr id="1" name=""/>
        <p:cNvGrpSpPr/>
        <p:nvPr/>
      </p:nvGrpSpPr>
      <p:grpSpPr>
        <a:xfrm>
          <a:off x="0" y="0"/>
          <a:ext cx="0" cy="0"/>
          <a:chOff x="0" y="0"/>
          <a:chExt cx="0" cy="0"/>
        </a:xfrm>
      </p:grpSpPr>
      <p:grpSp>
        <p:nvGrpSpPr>
          <p:cNvPr id="2" name="Group 2"/>
          <p:cNvGrpSpPr/>
          <p:nvPr/>
        </p:nvGrpSpPr>
        <p:grpSpPr>
          <a:xfrm>
            <a:off x="13640556" y="0"/>
            <a:ext cx="4647444" cy="10287000"/>
            <a:chOff x="0" y="0"/>
            <a:chExt cx="6196592" cy="13716000"/>
          </a:xfrm>
        </p:grpSpPr>
        <p:pic>
          <p:nvPicPr>
            <p:cNvPr id="3" name="Picture 3"/>
            <p:cNvPicPr>
              <a:picLocks noChangeAspect="1"/>
            </p:cNvPicPr>
            <p:nvPr/>
          </p:nvPicPr>
          <p:blipFill>
            <a:blip r:embed="rId2"/>
            <a:srcRect l="16116" r="16116"/>
            <a:stretch>
              <a:fillRect/>
            </a:stretch>
          </p:blipFill>
          <p:spPr>
            <a:xfrm>
              <a:off x="0" y="0"/>
              <a:ext cx="6196592" cy="13716000"/>
            </a:xfrm>
            <a:prstGeom prst="rect">
              <a:avLst/>
            </a:prstGeom>
          </p:spPr>
        </p:pic>
      </p:grpSp>
      <p:sp>
        <p:nvSpPr>
          <p:cNvPr id="4" name="TextBox 4"/>
          <p:cNvSpPr txBox="1"/>
          <p:nvPr/>
        </p:nvSpPr>
        <p:spPr>
          <a:xfrm>
            <a:off x="506622" y="3780790"/>
            <a:ext cx="12662607" cy="5477510"/>
          </a:xfrm>
          <a:prstGeom prst="rect">
            <a:avLst/>
          </a:prstGeom>
        </p:spPr>
        <p:txBody>
          <a:bodyPr lIns="0" tIns="0" rIns="0" bIns="0" rtlCol="0" anchor="t">
            <a:spAutoFit/>
          </a:bodyPr>
          <a:lstStyle/>
          <a:p>
            <a:pPr algn="just">
              <a:lnSpc>
                <a:spcPts val="3639"/>
              </a:lnSpc>
            </a:pPr>
            <a:r>
              <a:rPr lang="en-US" sz="2599">
                <a:solidFill>
                  <a:srgbClr val="866255"/>
                </a:solidFill>
                <a:latin typeface="Glacial Indifference"/>
                <a:ea typeface="Glacial Indifference"/>
                <a:cs typeface="Glacial Indifference"/>
                <a:sym typeface="Glacial Indifference"/>
              </a:rPr>
              <a:t>The 3D visualization of our college using Unreal Engine and Blender has been a transformative project, bridging technology and architecture to create an immersive digital experience. This journey has enhanced our skills in modeling, rendering, and interactive environment development. By successfully recreating the college in a virtual space, we have provided a new way to explore and experience the campus.</a:t>
            </a:r>
          </a:p>
          <a:p>
            <a:pPr algn="just">
              <a:lnSpc>
                <a:spcPts val="3639"/>
              </a:lnSpc>
            </a:pPr>
            <a:r>
              <a:rPr lang="en-US" sz="2599">
                <a:solidFill>
                  <a:srgbClr val="866255"/>
                </a:solidFill>
                <a:latin typeface="Glacial Indifference"/>
                <a:ea typeface="Glacial Indifference"/>
                <a:cs typeface="Glacial Indifference"/>
                <a:sym typeface="Glacial Indifference"/>
              </a:rPr>
              <a:t>Moving forward, we plan to further implement the project in Meta Goggles, enabling a fully immersive VR experience. This will allow users to navigate the campus in real-time, enhancing accessibility and engagement. Future improvements will focus on optimizing performance, refining textures, and incorporating interactive elements such as guided tours and user interactions. By continuously evolving the project, we aim to create a dynamic and immersive platform for education, navigation, and digital preservation.</a:t>
            </a:r>
          </a:p>
          <a:p>
            <a:pPr algn="just">
              <a:lnSpc>
                <a:spcPts val="3639"/>
              </a:lnSpc>
            </a:pPr>
            <a:endParaRPr lang="en-US" sz="2599">
              <a:solidFill>
                <a:srgbClr val="866255"/>
              </a:solidFill>
              <a:latin typeface="Glacial Indifference"/>
              <a:ea typeface="Glacial Indifference"/>
              <a:cs typeface="Glacial Indifference"/>
              <a:sym typeface="Glacial Indifference"/>
            </a:endParaRPr>
          </a:p>
        </p:txBody>
      </p:sp>
      <p:sp>
        <p:nvSpPr>
          <p:cNvPr id="5" name="TextBox 5"/>
          <p:cNvSpPr txBox="1"/>
          <p:nvPr/>
        </p:nvSpPr>
        <p:spPr>
          <a:xfrm>
            <a:off x="1028700" y="1028700"/>
            <a:ext cx="10517602" cy="2470374"/>
          </a:xfrm>
          <a:prstGeom prst="rect">
            <a:avLst/>
          </a:prstGeom>
        </p:spPr>
        <p:txBody>
          <a:bodyPr lIns="0" tIns="0" rIns="0" bIns="0" rtlCol="0" anchor="t">
            <a:spAutoFit/>
          </a:bodyPr>
          <a:lstStyle/>
          <a:p>
            <a:pPr algn="l">
              <a:lnSpc>
                <a:spcPts val="9544"/>
              </a:lnSpc>
            </a:pPr>
            <a:r>
              <a:rPr lang="en-US" sz="8088" b="1">
                <a:solidFill>
                  <a:srgbClr val="866255"/>
                </a:solidFill>
                <a:latin typeface="The Seasons Bold"/>
                <a:ea typeface="The Seasons Bold"/>
                <a:cs typeface="The Seasons Bold"/>
                <a:sym typeface="The Seasons Bold"/>
              </a:rPr>
              <a:t>FINAL REFLECTIONS AND FUTURE STEPS</a:t>
            </a:r>
          </a:p>
        </p:txBody>
      </p:sp>
    </p:spTree>
  </p:cSld>
  <p:clrMapOvr>
    <a:masterClrMapping/>
  </p:clrMapOvr>
  <p:transition spd="slow" advTm="2000">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609</Words>
  <Application>Microsoft Office PowerPoint</Application>
  <PresentationFormat>Custom</PresentationFormat>
  <Paragraphs>34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Glacial Indifference</vt:lpstr>
      <vt:lpstr>Glacial Indifference Bold</vt:lpstr>
      <vt:lpstr>Arial</vt:lpstr>
      <vt:lpstr>The Seasons</vt:lpstr>
      <vt:lpstr>The Seasons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VCET EXPLORERS</dc:title>
  <cp:lastModifiedBy>SURIYA N</cp:lastModifiedBy>
  <cp:revision>2</cp:revision>
  <dcterms:created xsi:type="dcterms:W3CDTF">2006-08-16T00:00:00Z</dcterms:created>
  <dcterms:modified xsi:type="dcterms:W3CDTF">2025-03-06T15:52:41Z</dcterms:modified>
  <dc:identifier>DAGg8OIllpA</dc:identifier>
</cp:coreProperties>
</file>